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8"/>
  </p:notesMasterIdLst>
  <p:sldIdLst>
    <p:sldId id="292" r:id="rId2"/>
    <p:sldId id="257" r:id="rId3"/>
    <p:sldId id="291" r:id="rId4"/>
    <p:sldId id="258" r:id="rId5"/>
    <p:sldId id="259" r:id="rId6"/>
    <p:sldId id="260" r:id="rId7"/>
    <p:sldId id="261" r:id="rId8"/>
    <p:sldId id="279" r:id="rId9"/>
    <p:sldId id="280" r:id="rId10"/>
    <p:sldId id="281" r:id="rId11"/>
    <p:sldId id="282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50" autoAdjust="0"/>
    <p:restoredTop sz="96914" autoAdjust="0"/>
  </p:normalViewPr>
  <p:slideViewPr>
    <p:cSldViewPr>
      <p:cViewPr>
        <p:scale>
          <a:sx n="100" d="100"/>
          <a:sy n="100" d="100"/>
        </p:scale>
        <p:origin x="-2262" y="-3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image" Target="../media/image6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E11641-EFD1-4359-9C81-D0E3EE8FD8F1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CC0A4A-01CB-4EE5-9C33-80CF46DF794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758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552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pPr rtl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4459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560CF8BB-EBC7-4B8F-9632-A5A136FBB880}" type="slidenum">
              <a:rPr lang="ru-RU" smtClean="0"/>
              <a:pPr rtl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470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4A724E-EE7F-4338-A057-CE844E39C7D7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3006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755780"/>
            <a:ext cx="5143500" cy="3200400"/>
          </a:xfrm>
        </p:spPr>
        <p:txBody>
          <a:bodyPr rtlCol="0" anchor="b">
            <a:normAutofit/>
          </a:bodyPr>
          <a:lstStyle>
            <a:lvl1pPr algn="l">
              <a:lnSpc>
                <a:spcPct val="75000"/>
              </a:lnSpc>
              <a:defRPr sz="6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3956180"/>
            <a:ext cx="5143500" cy="1097280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21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15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21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6590" y="381000"/>
            <a:ext cx="1508760" cy="6096001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85900" y="381000"/>
            <a:ext cx="5306144" cy="6096001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218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1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22960"/>
            <a:ext cx="6515100" cy="2011680"/>
          </a:xfrm>
        </p:spPr>
        <p:txBody>
          <a:bodyPr rtlCol="0" anchor="b">
            <a:normAutofit/>
          </a:bodyPr>
          <a:lstStyle>
            <a:lvl1pPr>
              <a:defRPr sz="495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834640"/>
            <a:ext cx="6515100" cy="1097280"/>
          </a:xfrm>
        </p:spPr>
        <p:txBody>
          <a:bodyPr rtlCol="0">
            <a:normAutofit/>
          </a:bodyPr>
          <a:lstStyle>
            <a:lvl1pPr marL="0" indent="0">
              <a:spcBef>
                <a:spcPts val="0"/>
              </a:spcBef>
              <a:buNone/>
              <a:defRPr sz="21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5818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85900" y="1981200"/>
            <a:ext cx="3429000" cy="448056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86350" y="1981200"/>
            <a:ext cx="3429000" cy="448056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599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5900" y="1679448"/>
            <a:ext cx="3429000" cy="830487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485900" y="2509936"/>
            <a:ext cx="3429000" cy="3967065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86350" y="1679448"/>
            <a:ext cx="3429000" cy="830487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86350" y="2509936"/>
            <a:ext cx="3429000" cy="3967065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16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13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54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9565" y="408993"/>
            <a:ext cx="3600703" cy="1828800"/>
          </a:xfrm>
        </p:spPr>
        <p:txBody>
          <a:bodyPr rtlCol="0" anchor="b">
            <a:noAutofit/>
          </a:bodyPr>
          <a:lstStyle>
            <a:lvl1pPr>
              <a:defRPr sz="330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868" y="381000"/>
            <a:ext cx="4117133" cy="57912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9565" y="2237793"/>
            <a:ext cx="3600703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34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7186" y="384048"/>
            <a:ext cx="3600450" cy="1828800"/>
          </a:xfrm>
        </p:spPr>
        <p:txBody>
          <a:bodyPr rtlCol="0" anchor="b">
            <a:noAutofit/>
          </a:bodyPr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0"/>
            <a:ext cx="4572000" cy="6858000"/>
          </a:xfrm>
          <a:ln>
            <a:noFill/>
          </a:ln>
        </p:spPr>
        <p:txBody>
          <a:bodyPr tIns="45720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17187" y="2240280"/>
            <a:ext cx="3599355" cy="1828800"/>
          </a:xfrm>
        </p:spPr>
        <p:txBody>
          <a:bodyPr rtlCol="0">
            <a:normAutofit/>
          </a:bodyPr>
          <a:lstStyle>
            <a:lvl1pPr marL="0" indent="0">
              <a:spcBef>
                <a:spcPts val="900"/>
              </a:spcBef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28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5900" y="381000"/>
            <a:ext cx="7029450" cy="1295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5900" y="1987420"/>
            <a:ext cx="7029450" cy="44831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723843" y="5586762"/>
            <a:ext cx="210548" cy="883759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l">
              <a:defRPr sz="9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8723842" y="365125"/>
            <a:ext cx="210548" cy="5139936"/>
          </a:xfrm>
          <a:prstGeom prst="rect">
            <a:avLst/>
          </a:prstGeom>
        </p:spPr>
        <p:txBody>
          <a:bodyPr vert="vert270" lIns="91440" tIns="45720" rIns="91440" bIns="45720" rtlCol="0" anchor="ctr"/>
          <a:lstStyle>
            <a:lvl1pPr algn="ctr">
              <a:defRPr sz="9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34991" y="6268940"/>
            <a:ext cx="541783" cy="2015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8487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300" kern="1200" cap="all" baseline="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685800" rtl="0" eaLnBrk="1" latinLnBrk="0" hangingPunct="1">
        <a:lnSpc>
          <a:spcPct val="90000"/>
        </a:lnSpc>
        <a:spcBef>
          <a:spcPts val="135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205740" algn="l" defTabSz="685800" rtl="0" eaLnBrk="1" latinLnBrk="0" hangingPunct="1">
        <a:lnSpc>
          <a:spcPct val="90000"/>
        </a:lnSpc>
        <a:spcBef>
          <a:spcPts val="900"/>
        </a:spcBef>
        <a:buSzPct val="100000"/>
        <a:buFont typeface="Arial" pitchFamily="34" charset="0"/>
        <a:buChar char="▪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indent="-171450" algn="l" defTabSz="6858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6873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0589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57734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748790" indent="-137160" algn="l" defTabSz="685800" rtl="0" eaLnBrk="1" latinLnBrk="0" hangingPunct="1">
        <a:lnSpc>
          <a:spcPct val="90000"/>
        </a:lnSpc>
        <a:spcBef>
          <a:spcPts val="450"/>
        </a:spcBef>
        <a:buSzPct val="100000"/>
        <a:buFont typeface="Arial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4294967295" orient="horz" pos="2160">
          <p15:clr>
            <a:srgbClr val="F26B43"/>
          </p15:clr>
        </p15:guide>
        <p15:guide id="4294967295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9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9.e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58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6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3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62.emf"/><Relationship Id="rId4" Type="http://schemas.openxmlformats.org/officeDocument/2006/relationships/oleObject" Target="../embeddings/oleObject15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mlDrawing" Target="../drawings/vmlDrawing9.v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64.emf"/><Relationship Id="rId5" Type="http://schemas.openxmlformats.org/officeDocument/2006/relationships/oleObject" Target="../embeddings/oleObject17.bin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499176" cy="32004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5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Свободные площади ОАО «ИЗМЕРИТЕЛЬ» ПРЕДЛАГАЕМЫЕ</a:t>
            </a:r>
            <a:br>
              <a:rPr lang="ru-RU" sz="5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 ПРОДАЖЕ И АРЕНДЕ</a:t>
            </a:r>
            <a:endParaRPr lang="ru-RU" sz="5000" b="1" dirty="0">
              <a:ln>
                <a:solidFill>
                  <a:sysClr val="windowText" lastClr="000000"/>
                </a:solidFill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74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Макет заголовка и объектов со списком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Добавьте первый пункт списка</a:t>
            </a:r>
          </a:p>
          <a:p>
            <a:pPr rtl="0"/>
            <a:r>
              <a:rPr lang="ru-RU" dirty="0" smtClean="0"/>
              <a:t>Добавьте второй пункт списка</a:t>
            </a:r>
          </a:p>
          <a:p>
            <a:pPr rtl="0"/>
            <a:r>
              <a:rPr lang="ru-RU" dirty="0" smtClean="0"/>
              <a:t>Добавьте третий пункт списка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7810823" cy="585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59" y="297449"/>
            <a:ext cx="3560553" cy="2670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404381"/>
            <a:ext cx="2888933" cy="385191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169" y="311492"/>
            <a:ext cx="2694515" cy="35926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3" y="3212976"/>
            <a:ext cx="3560552" cy="267041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283968" y="5445224"/>
            <a:ext cx="468052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Предлагаются в аренду помещения площадью - 1 499,2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b="1" baseline="30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                              расположенные на 2-м этаже 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Производственного  корпуса 1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56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708920"/>
            <a:ext cx="7848872" cy="13681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Производственное помещение № 1 </a:t>
            </a:r>
            <a:endParaRPr lang="ru-RU" sz="5000" b="1" dirty="0">
              <a:ln>
                <a:solidFill>
                  <a:sysClr val="windowText" lastClr="000000"/>
                </a:solidFill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62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547664" y="116632"/>
            <a:ext cx="7029450" cy="1295400"/>
          </a:xfrm>
        </p:spPr>
        <p:txBody>
          <a:bodyPr anchor="ctr"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Производственное помещение № 1 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sz="half" idx="4294967295"/>
          </p:nvPr>
        </p:nvSpPr>
        <p:spPr>
          <a:xfrm>
            <a:off x="971600" y="1340768"/>
            <a:ext cx="7992888" cy="5517232"/>
          </a:xfrm>
        </p:spPr>
        <p:txBody>
          <a:bodyPr>
            <a:normAutofit fontScale="55000" lnSpcReduction="20000"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Производственное помещение № 1 с инв. № 252/</a:t>
            </a:r>
            <a:r>
              <a:rPr lang="en-US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-912298  расположено по адресу: Витебская обл., г. Новополоцк, </a:t>
            </a:r>
            <a:r>
              <a:rPr lang="ru-RU" sz="29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</a:t>
            </a: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-д Измерительский, 6/1-1, 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площадью – 2 074,9 </a:t>
            </a:r>
            <a:r>
              <a:rPr lang="ru-RU" sz="29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м.кв</a:t>
            </a: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Назначение - Помещение многофункциональное.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Производственное помещение № 1 размещено в здании Производственного корпуса № 3 с инв. № 252/С-18635, назначения здания – Здание специализированное для производства машин и оборудования (машиностроения).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Техническое описание изолированного помещения</a:t>
            </a: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Фундамент – блоки железобетонные.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Наружные стены – кирпичи, панели железобетонные.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Внутренние стены – кирпичи.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Перегородки – лист гипсокартонный, металл, кирпичи.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Полы – мозаично-бетонное (</a:t>
            </a:r>
            <a:r>
              <a:rPr lang="ru-RU" sz="29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террацевое</a:t>
            </a: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), плитка, бетон, древесноволокнистые плиты (ДВП), линолеум.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Окна – поливинилхлорид (ПВХ), металл, дерево.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Двери, ворота – металл, древесноволокнистые плиты средней плотности (МДФ), дерево.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Инженерные системы: отопление – центральное; водоснабжение – централизованная система; электроснабжение – централизованная система; вентиляция с естественным побуждением, телефонизация. 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9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Вход в помещение через центральную проходную.</a:t>
            </a:r>
          </a:p>
          <a:p>
            <a:pPr algn="l"/>
            <a:endParaRPr lang="ru-RU" sz="1800" dirty="0" smtClean="0"/>
          </a:p>
          <a:p>
            <a:pPr algn="l"/>
            <a:endParaRPr lang="ru-RU" sz="1800" dirty="0" smtClean="0"/>
          </a:p>
          <a:p>
            <a:pPr algn="l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34648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/>
          <a:srcRect l="2967" t="1756" r="4143" b="7116"/>
          <a:stretch/>
        </p:blipFill>
        <p:spPr bwMode="auto">
          <a:xfrm rot="5400000">
            <a:off x="1158156" y="-996390"/>
            <a:ext cx="6844770" cy="883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235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761" t="8684" r="3564" b="6000"/>
          <a:stretch/>
        </p:blipFill>
        <p:spPr bwMode="auto">
          <a:xfrm>
            <a:off x="185546" y="44624"/>
            <a:ext cx="8958743" cy="665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6695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9698" r="9761"/>
          <a:stretch/>
        </p:blipFill>
        <p:spPr bwMode="auto">
          <a:xfrm>
            <a:off x="539552" y="332656"/>
            <a:ext cx="8280920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859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Жукова\Фото\Вовлечение\Производственное помещение 1\Кабинет лаборатория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988840"/>
            <a:ext cx="4581128" cy="3435846"/>
          </a:xfrm>
          <a:prstGeom prst="rect">
            <a:avLst/>
          </a:prstGeom>
          <a:noFill/>
        </p:spPr>
      </p:pic>
      <p:pic>
        <p:nvPicPr>
          <p:cNvPr id="5122" name="Picture 2" descr="D:\Жукова\Фото\Вовлечение\Производственное помещение 1\Кабинет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91225"/>
            <a:ext cx="4389094" cy="600612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5517232"/>
            <a:ext cx="4499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Предлагается к продаже Производственное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помещение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№1: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помещения, площадью - 2 074,9 м2, расположены на 1-4-м этажах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29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D:\Жукова\Фото\Вовлечение\Производственное помещение 1\Фото лестниц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142" y="517954"/>
            <a:ext cx="4307379" cy="5941212"/>
          </a:xfrm>
          <a:prstGeom prst="rect">
            <a:avLst/>
          </a:prstGeom>
          <a:noFill/>
        </p:spPr>
      </p:pic>
      <p:pic>
        <p:nvPicPr>
          <p:cNvPr id="6147" name="Picture 3" descr="D:\Жукова\Фото\Вовлечение\Производственное помещение 1\Коридор лестниц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3059" y="506538"/>
            <a:ext cx="4355581" cy="59526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8945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85900" y="2204864"/>
            <a:ext cx="421804" cy="305071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 descr="D:\Жукова\Фото\Вовлечение\Производственное помещение 1\Коридор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530136"/>
            <a:ext cx="4078039" cy="5797727"/>
          </a:xfrm>
          <a:prstGeom prst="rect">
            <a:avLst/>
          </a:prstGeom>
          <a:noFill/>
        </p:spPr>
      </p:pic>
      <p:pic>
        <p:nvPicPr>
          <p:cNvPr id="7170" name="Picture 2" descr="D:\Жукова\Фото\Вовлечение\Производственное помещение 1\Вход выход на лестницу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806" y="548680"/>
            <a:ext cx="4456210" cy="57606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50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Intel\Desktop\Новая папка\2025-03-20_17-53-4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41"/>
          <a:stretch/>
        </p:blipFill>
        <p:spPr bwMode="auto">
          <a:xfrm>
            <a:off x="726491" y="2547049"/>
            <a:ext cx="8393899" cy="404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188640"/>
            <a:ext cx="7776864" cy="2431834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ОАО «Измеритель» расположено в центре города Новополоцка, в непосредственной близости от центральной улицы города (200 метров), имеет удобные пути подъезда.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Рядом расположены крупные торговые центры, объекты общественного питания, объекты отдыха и развлечений, а также жилой сектор</a:t>
            </a:r>
            <a:r>
              <a:rPr lang="ru-RU" sz="5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 Расстояние </a:t>
            </a: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до: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дороги республиканского значения Р20 Витебск-Полоцк-граница Латвийской </a:t>
            </a:r>
            <a:r>
              <a:rPr lang="ru-RU" sz="5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         Республики </a:t>
            </a: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– 4 км;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аэропорта Витебск – 120 км; 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</a:pP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железной дороги: станция </a:t>
            </a:r>
            <a:r>
              <a:rPr lang="ru-RU" sz="56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Ропнянская</a:t>
            </a: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– 4,5 км, станция Полоцк – 14 км, станция </a:t>
            </a:r>
            <a:r>
              <a:rPr lang="ru-RU" sz="5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ru-RU" sz="56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Ксты</a:t>
            </a:r>
            <a:r>
              <a:rPr lang="ru-RU" sz="5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– 12 км.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Имеющиеся инженерные коммуникации: электроснабжение, отопление, техническая вода, канализация</a:t>
            </a:r>
            <a:r>
              <a:rPr lang="ru-RU" sz="5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1400" dirty="0" smtClean="0"/>
              <a:t>                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0742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988840"/>
            <a:ext cx="6264696" cy="2124236"/>
          </a:xfrm>
          <a:ln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корпус № 4 </a:t>
            </a:r>
            <a:b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левый блок</a:t>
            </a:r>
            <a:endParaRPr lang="ru-RU" sz="5000" b="1" dirty="0">
              <a:ln>
                <a:solidFill>
                  <a:sysClr val="windowText" lastClr="000000"/>
                </a:solidFill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7508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835696" y="188640"/>
            <a:ext cx="5905500" cy="625822"/>
          </a:xfrm>
        </p:spPr>
        <p:txBody>
          <a:bodyPr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корпус № 4 левый блок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827584" y="764704"/>
            <a:ext cx="8172400" cy="5904656"/>
          </a:xfrm>
        </p:spPr>
        <p:txBody>
          <a:bodyPr>
            <a:no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Корпус № 4 левый блок, расположен по адресу:  Витебская обл.,                              г. Новополоцк,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пр-д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Измерительский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6В. 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Здание 8-ми этажное, 1981 года постройки, общей площадью – 15 810,2 м</a:t>
            </a:r>
            <a:r>
              <a:rPr lang="ru-RU" b="1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Техническое описание здания: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Фундамент – блоки фундаментные.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Наружные стены – кирпич керамический. Панели железобетонные.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Внутренние стены – кирпичи.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Перегородки – металл, панели железобетонные, древесноволокнистые плиты средней плотности (МДФ), кирпичи, стеклоблоки.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Перекрытия – плита.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Крыша (кровля) – рулонные кровельные материалы.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Полы – плитка, паркет, линолеум, мозаично-бетонное, бетон, асфальтобетон.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Окна – металлические изделия, деревянные изделия, стеклоблоки.</a:t>
            </a:r>
          </a:p>
          <a:p>
            <a:pPr marL="0" lv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Инженерные системы: отопление – центральное; водоснабжение – централизованная система; электроснабжение – централизованная система; вентиляция – естественная, система кондиционирования воздуха; противопожарная система, система охранной сигнализации; лифты.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настоящее время здание находится внутри закрытой охраняемой территории предприятия и доступ осуществляется в установленном порядке через пропускной пункт охраны. </a:t>
            </a:r>
          </a:p>
        </p:txBody>
      </p:sp>
    </p:spTree>
    <p:extLst>
      <p:ext uri="{BB962C8B-B14F-4D97-AF65-F5344CB8AC3E}">
        <p14:creationId xmlns:p14="http://schemas.microsoft.com/office/powerpoint/2010/main" val="338016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332656"/>
            <a:ext cx="7239000" cy="804704"/>
          </a:xfrm>
        </p:spPr>
        <p:txBody>
          <a:bodyPr anchor="ctr">
            <a:normAutofit/>
          </a:bodyPr>
          <a:lstStyle/>
          <a:p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Планы корпуса № 4 левый блок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6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3840615"/>
              </p:ext>
            </p:extLst>
          </p:nvPr>
        </p:nvGraphicFramePr>
        <p:xfrm>
          <a:off x="1513384" y="1124744"/>
          <a:ext cx="6696744" cy="2559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Acrobat Document" r:id="rId3" imgW="11344265" imgH="8019997" progId="AcroExch.Document.DC">
                  <p:embed/>
                </p:oleObj>
              </mc:Choice>
              <mc:Fallback>
                <p:oleObj name="Acrobat Document" r:id="rId3" imgW="11344265" imgH="8019997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3384" y="1124744"/>
                        <a:ext cx="6696744" cy="25591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69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776683"/>
              </p:ext>
            </p:extLst>
          </p:nvPr>
        </p:nvGraphicFramePr>
        <p:xfrm>
          <a:off x="1619672" y="4077072"/>
          <a:ext cx="6408712" cy="245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Acrobat Document" r:id="rId5" imgW="13095238" imgH="8019048" progId="AcroExch.Document.DC">
                  <p:embed/>
                </p:oleObj>
              </mc:Choice>
              <mc:Fallback>
                <p:oleObj name="Acrobat Document" r:id="rId5" imgW="13095238" imgH="8019048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4077072"/>
                        <a:ext cx="6408712" cy="2455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172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6696744" cy="714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ПОЭТАЖНЫЕ ПЛАНЫ </a:t>
            </a:r>
            <a:br>
              <a:rPr lang="ru-RU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1-й</a:t>
            </a:r>
            <a:r>
              <a:rPr lang="ru-RU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2-й </a:t>
            </a:r>
            <a:r>
              <a:rPr lang="ru-RU" sz="3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этажи</a:t>
            </a:r>
            <a:endParaRPr lang="ru-RU" dirty="0"/>
          </a:p>
        </p:txBody>
      </p:sp>
      <p:graphicFrame>
        <p:nvGraphicFramePr>
          <p:cNvPr id="33794" name="Object 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114327" y="1124744"/>
          <a:ext cx="5259838" cy="27413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Acrobat Document" r:id="rId3" imgW="30784597" imgH="16039993" progId="AcroExch.Document.DC">
                  <p:embed/>
                </p:oleObj>
              </mc:Choice>
              <mc:Fallback>
                <p:oleObj name="Acrobat Document" r:id="rId3" imgW="30784597" imgH="16039993" progId="AcroExch.Document.DC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4327" y="1124744"/>
                        <a:ext cx="5259838" cy="274133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5" name="Object 3"/>
          <p:cNvGraphicFramePr>
            <a:graphicFrameLocks noChangeAspect="1"/>
          </p:cNvGraphicFramePr>
          <p:nvPr>
            <p:extLst/>
          </p:nvPr>
        </p:nvGraphicFramePr>
        <p:xfrm>
          <a:off x="485888" y="3933056"/>
          <a:ext cx="8172223" cy="24432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7" name="Acrobat Document" r:id="rId5" imgW="20573813" imgH="16039993" progId="AcroExch.Document.DC">
                  <p:embed/>
                </p:oleObj>
              </mc:Choice>
              <mc:Fallback>
                <p:oleObj name="Acrobat Document" r:id="rId5" imgW="20573813" imgH="16039993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888" y="3933056"/>
                        <a:ext cx="8172223" cy="244324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468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8640"/>
            <a:ext cx="7272808" cy="792088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ПОЭТАЖНЫЕ ПЛАНЫ </a:t>
            </a:r>
            <a:b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3-й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4-й этажи</a:t>
            </a:r>
            <a:endParaRPr lang="ru-RU" dirty="0"/>
          </a:p>
        </p:txBody>
      </p:sp>
      <p:graphicFrame>
        <p:nvGraphicFramePr>
          <p:cNvPr id="30722" name="Object 2"/>
          <p:cNvGraphicFramePr>
            <a:graphicFrameLocks noChangeAspect="1"/>
          </p:cNvGraphicFramePr>
          <p:nvPr>
            <p:extLst/>
          </p:nvPr>
        </p:nvGraphicFramePr>
        <p:xfrm>
          <a:off x="1187624" y="1268760"/>
          <a:ext cx="7200800" cy="2592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0" name="Acrobat Document" r:id="rId3" imgW="30784597" imgH="16201953" progId="AcroExch.Document.DC">
                  <p:embed/>
                </p:oleObj>
              </mc:Choice>
              <mc:Fallback>
                <p:oleObj name="Acrobat Document" r:id="rId3" imgW="30784597" imgH="16201953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7624" y="1268760"/>
                        <a:ext cx="7200800" cy="2592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23" name="Object 3"/>
          <p:cNvGraphicFramePr>
            <a:graphicFrameLocks noChangeAspect="1"/>
          </p:cNvGraphicFramePr>
          <p:nvPr>
            <p:extLst/>
          </p:nvPr>
        </p:nvGraphicFramePr>
        <p:xfrm>
          <a:off x="1375336" y="3977652"/>
          <a:ext cx="6984776" cy="2376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Acrobat Document" r:id="rId5" imgW="30489282" imgH="14773195" progId="AcroExch.Document.DC">
                  <p:embed/>
                </p:oleObj>
              </mc:Choice>
              <mc:Fallback>
                <p:oleObj name="Acrobat Document" r:id="rId5" imgW="30489282" imgH="14773195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5336" y="3977652"/>
                        <a:ext cx="6984776" cy="23762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399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16632"/>
            <a:ext cx="6840760" cy="911696"/>
          </a:xfrm>
        </p:spPr>
        <p:txBody>
          <a:bodyPr anchor="b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ПОЭТАЖНЫЕ ПЛАНЫ </a:t>
            </a:r>
            <a:b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5-й, 6-й этажи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2770" name="Object 2"/>
          <p:cNvGraphicFramePr>
            <a:graphicFrameLocks noGrp="1" noChangeAspect="1"/>
          </p:cNvGraphicFramePr>
          <p:nvPr>
            <p:ph idx="1"/>
            <p:extLst/>
          </p:nvPr>
        </p:nvGraphicFramePr>
        <p:xfrm>
          <a:off x="2051720" y="1196752"/>
          <a:ext cx="4836160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" name="Acrobat Document" r:id="rId3" imgW="30784597" imgH="16039993" progId="AcroExch.Document.DC">
                  <p:embed/>
                </p:oleObj>
              </mc:Choice>
              <mc:Fallback>
                <p:oleObj name="Acrobat Document" r:id="rId3" imgW="30784597" imgH="16039993" progId="AcroExch.Document.DC">
                  <p:embed/>
                  <p:pic>
                    <p:nvPicPr>
                      <p:cNvPr id="0" name="Picture 4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720" y="1196752"/>
                        <a:ext cx="4836160" cy="25202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7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3559902"/>
              </p:ext>
            </p:extLst>
          </p:nvPr>
        </p:nvGraphicFramePr>
        <p:xfrm>
          <a:off x="323528" y="3861048"/>
          <a:ext cx="8596317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5" name="Acrobat Document" r:id="rId5" imgW="31051298" imgH="8019997" progId="AcroExch.Document.DC">
                  <p:embed/>
                </p:oleObj>
              </mc:Choice>
              <mc:Fallback>
                <p:oleObj name="Acrobat Document" r:id="rId5" imgW="31051298" imgH="8019997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3861048"/>
                        <a:ext cx="8596317" cy="26642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0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116632"/>
            <a:ext cx="6048672" cy="936104"/>
          </a:xfrm>
        </p:spPr>
        <p:txBody>
          <a:bodyPr anchor="ctr"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ПоЭТАЖНЫЕ ПЛАНЫ</a:t>
            </a:r>
            <a:b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7-й, 8-й  этажи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17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0490154"/>
              </p:ext>
            </p:extLst>
          </p:nvPr>
        </p:nvGraphicFramePr>
        <p:xfrm>
          <a:off x="1331640" y="1052736"/>
          <a:ext cx="7200800" cy="25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Acrobat Document" r:id="rId3" imgW="31051298" imgH="8019997" progId="AcroExch.Document.DC">
                  <p:embed/>
                </p:oleObj>
              </mc:Choice>
              <mc:Fallback>
                <p:oleObj name="Acrobat Document" r:id="rId3" imgW="31051298" imgH="8019997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1052736"/>
                        <a:ext cx="7200800" cy="259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5291712"/>
              </p:ext>
            </p:extLst>
          </p:nvPr>
        </p:nvGraphicFramePr>
        <p:xfrm>
          <a:off x="1331639" y="3645024"/>
          <a:ext cx="7131569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9" name="Acrobat Document" r:id="rId5" imgW="31861121" imgH="8019997" progId="AcroExch.Document.DC">
                  <p:embed/>
                </p:oleObj>
              </mc:Choice>
              <mc:Fallback>
                <p:oleObj name="Acrobat Document" r:id="rId5" imgW="31861121" imgH="8019997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39" y="3645024"/>
                        <a:ext cx="7131569" cy="2664296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9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D:\Жукова\Фото\Вовлечение\Корпус № 4 левый блок\Картинка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56013" y="0"/>
            <a:ext cx="4587987" cy="3429000"/>
          </a:xfrm>
          <a:prstGeom prst="rect">
            <a:avLst/>
          </a:prstGeom>
          <a:noFill/>
        </p:spPr>
      </p:pic>
      <p:pic>
        <p:nvPicPr>
          <p:cNvPr id="27652" name="Picture 4" descr="D:\Жукова\Фото\Вовлечение\Корпус № 4 левый блок\Фото снаруж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56013" cy="3429000"/>
          </a:xfrm>
          <a:prstGeom prst="rect">
            <a:avLst/>
          </a:prstGeom>
          <a:noFill/>
        </p:spPr>
      </p:pic>
      <p:pic>
        <p:nvPicPr>
          <p:cNvPr id="27653" name="Picture 5" descr="D:\Жукова\Фото\Вовлечение\Корпус № 4 левый блок\Потолок СГП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27654" name="Picture 6" descr="D:\Жукова\Фото\Вовлечение\Корпус № 4 левый блок\СГП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6013" y="3429424"/>
            <a:ext cx="4587987" cy="3428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0614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Жукова\Фото\Вовлечение\Корпус № 4 левый блок\Склад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noFill/>
        </p:spPr>
      </p:pic>
      <p:pic>
        <p:nvPicPr>
          <p:cNvPr id="49155" name="Picture 3" descr="D:\Жукова\Фото\Вовлечение\Корпус № 4 левый блок\Склад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noFill/>
        </p:spPr>
      </p:pic>
      <p:pic>
        <p:nvPicPr>
          <p:cNvPr id="4" name="Picture 2" descr="D:\Жукова\Фото\Вовлечение\Корпус № 4 левый блок\Скла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</p:spPr>
      </p:pic>
      <p:pic>
        <p:nvPicPr>
          <p:cNvPr id="5" name="Picture 7" descr="D:\Жукова\Фото\Вовлечение\Корпус № 4 левый блок\Коридор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572000" y="5877272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Предлагается к продаже Корпус № 4 левый блок, площадью 15 810.2 м2; помещения расположены на 1-8-м этажах  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72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204864"/>
            <a:ext cx="7632848" cy="223224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Производственный корпус № 4 </a:t>
            </a:r>
            <a:b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средний блок</a:t>
            </a:r>
            <a:endParaRPr lang="ru-RU" sz="5000" b="1" dirty="0">
              <a:ln>
                <a:solidFill>
                  <a:sysClr val="windowText" lastClr="000000"/>
                </a:solidFill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6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755780"/>
            <a:ext cx="7499176" cy="320040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5000" b="1" dirty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Производственное помещение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344816" cy="792088"/>
          </a:xfrm>
        </p:spPr>
        <p:txBody>
          <a:bodyPr anchor="t"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Производственный  корпус № 4 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средний блок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body" idx="1"/>
          </p:nvPr>
        </p:nvSpPr>
        <p:spPr>
          <a:xfrm>
            <a:off x="155358" y="1124744"/>
            <a:ext cx="7729010" cy="511256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Здание расположено по адресу: Витебская обл., г. Новополоцк, </a:t>
            </a:r>
          </a:p>
          <a:p>
            <a:pPr>
              <a:lnSpc>
                <a:spcPct val="100000"/>
              </a:lnSpc>
            </a:pP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пр-д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Измерительский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6Б. Общая площадь – 13 829,4 м.кв. </a:t>
            </a:r>
          </a:p>
          <a:p>
            <a:pPr>
              <a:lnSpc>
                <a:spcPct val="100000"/>
              </a:lnSpc>
            </a:pPr>
            <a:endParaRPr lang="ru-RU" sz="1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Техническое описание здания.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Фундамент – блоки фундаментные.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Наружные стены – панели железобетонные, кирпич керамический.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Внутренние стены - кирпичи.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Перегородки – дерево, стеклоблоки, панели железобетонные, стекло, металл, кирпичи.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Крыша (кровля) – рулонные кровельные материалы.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Полы – древесноволокнистые плиты (ДВП), металл, паркет, бетон, плитка, мозаично-бетонное (</a:t>
            </a:r>
            <a:r>
              <a:rPr lang="ru-RU" sz="18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террацевое</a:t>
            </a: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Окна – металл, дерево, пластик.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Двери, ворота – ПВХ профиль, дерево, металл.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Инженерные системы: отопление – центральное, водоснабжение – централизованная система, электроснабжение – централизованная система, вентиляция с естественным побуждением, вентиляция с искусственным побуждением.</a:t>
            </a:r>
          </a:p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Лифты, крыльцо.</a:t>
            </a:r>
          </a:p>
        </p:txBody>
      </p:sp>
    </p:spTree>
    <p:extLst>
      <p:ext uri="{BB962C8B-B14F-4D97-AF65-F5344CB8AC3E}">
        <p14:creationId xmlns:p14="http://schemas.microsoft.com/office/powerpoint/2010/main" val="132287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80060" y="260648"/>
            <a:ext cx="8183880" cy="124246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4400" dirty="0" smtClean="0"/>
              <a:t>        </a:t>
            </a:r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ПОЭТАЖНЫЕ ПЛАНЫ 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  1-Й, 2-Й ЭТАЖИ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5310205"/>
              </p:ext>
            </p:extLst>
          </p:nvPr>
        </p:nvGraphicFramePr>
        <p:xfrm>
          <a:off x="683568" y="1484785"/>
          <a:ext cx="7920880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2" name="Acrobat Document" r:id="rId3" imgW="29698895" imgH="16039993" progId="AcroExch.Document.DC">
                  <p:embed/>
                </p:oleObj>
              </mc:Choice>
              <mc:Fallback>
                <p:oleObj name="Acrobat Document" r:id="rId3" imgW="29698895" imgH="16039993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484785"/>
                        <a:ext cx="7920880" cy="2520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3059505"/>
              </p:ext>
            </p:extLst>
          </p:nvPr>
        </p:nvGraphicFramePr>
        <p:xfrm>
          <a:off x="683568" y="4149080"/>
          <a:ext cx="7920880" cy="2448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13" name="Acrobat Document" r:id="rId5" imgW="29565544" imgH="14258701" progId="AcroExch.Document.DC">
                  <p:embed/>
                </p:oleObj>
              </mc:Choice>
              <mc:Fallback>
                <p:oleObj name="Acrobat Document" r:id="rId5" imgW="29565544" imgH="14258701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149080"/>
                        <a:ext cx="7920880" cy="244827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757784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5616" y="116632"/>
            <a:ext cx="7128792" cy="1285031"/>
          </a:xfrm>
        </p:spPr>
        <p:txBody>
          <a:bodyPr anchor="t">
            <a:noAutofit/>
          </a:bodyPr>
          <a:lstStyle/>
          <a:p>
            <a:pPr algn="ctr"/>
            <a:r>
              <a:rPr lang="ru-RU" sz="4000" b="1" dirty="0" smtClean="0"/>
              <a:t>    </a:t>
            </a:r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Поэтажные  планы</a:t>
            </a:r>
            <a:b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3-й, 4-й этажи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6378478"/>
              </p:ext>
            </p:extLst>
          </p:nvPr>
        </p:nvGraphicFramePr>
        <p:xfrm>
          <a:off x="683568" y="1412776"/>
          <a:ext cx="8280920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6" name="Acrobat Document" r:id="rId3" imgW="29565544" imgH="14258701" progId="AcroExch.Document.DC">
                  <p:embed/>
                </p:oleObj>
              </mc:Choice>
              <mc:Fallback>
                <p:oleObj name="Acrobat Document" r:id="rId3" imgW="29565544" imgH="14258701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412776"/>
                        <a:ext cx="8280920" cy="2520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867594"/>
              </p:ext>
            </p:extLst>
          </p:nvPr>
        </p:nvGraphicFramePr>
        <p:xfrm>
          <a:off x="683568" y="4077072"/>
          <a:ext cx="8296331" cy="23451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7" name="Acrobat Document" r:id="rId5" imgW="29565544" imgH="14258701" progId="AcroExch.Document.DC">
                  <p:embed/>
                </p:oleObj>
              </mc:Choice>
              <mc:Fallback>
                <p:oleObj name="Acrobat Document" r:id="rId5" imgW="29565544" imgH="14258701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4077072"/>
                        <a:ext cx="8296331" cy="234517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1122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04664"/>
            <a:ext cx="8183880" cy="864096"/>
          </a:xfrm>
        </p:spPr>
        <p:txBody>
          <a:bodyPr anchor="t">
            <a:noAutofit/>
          </a:bodyPr>
          <a:lstStyle/>
          <a:p>
            <a:pPr algn="ctr"/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Поэтажные планы</a:t>
            </a:r>
            <a:b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5-й, 6-й этажи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6165982"/>
              </p:ext>
            </p:extLst>
          </p:nvPr>
        </p:nvGraphicFramePr>
        <p:xfrm>
          <a:off x="539552" y="1268760"/>
          <a:ext cx="8136904" cy="2592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0" name="Acrobat Document" r:id="rId4" imgW="29565544" imgH="14258701" progId="AcroExch.Document.DC">
                  <p:embed/>
                </p:oleObj>
              </mc:Choice>
              <mc:Fallback>
                <p:oleObj name="Acrobat Document" r:id="rId4" imgW="29565544" imgH="14258701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268760"/>
                        <a:ext cx="8136904" cy="2592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886831"/>
              </p:ext>
            </p:extLst>
          </p:nvPr>
        </p:nvGraphicFramePr>
        <p:xfrm>
          <a:off x="611560" y="3933056"/>
          <a:ext cx="7992888" cy="2520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61" name="Acrobat Document" r:id="rId6" imgW="29565544" imgH="14258701" progId="AcroExch.Document.DC">
                  <p:embed/>
                </p:oleObj>
              </mc:Choice>
              <mc:Fallback>
                <p:oleObj name="Acrobat Document" r:id="rId6" imgW="29565544" imgH="14258701" progId="AcroExch.Document.DC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933056"/>
                        <a:ext cx="7992888" cy="252028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6356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2376" y="548680"/>
            <a:ext cx="7772400" cy="1224136"/>
          </a:xfrm>
        </p:spPr>
        <p:txBody>
          <a:bodyPr anchor="t">
            <a:normAutofit/>
          </a:bodyPr>
          <a:lstStyle/>
          <a:p>
            <a:pPr algn="ctr"/>
            <a:r>
              <a:rPr lang="ru-RU" sz="3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Подвал</a:t>
            </a:r>
            <a:endParaRPr lang="ru-RU" sz="3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603158"/>
              </p:ext>
            </p:extLst>
          </p:nvPr>
        </p:nvGraphicFramePr>
        <p:xfrm>
          <a:off x="74922" y="1268760"/>
          <a:ext cx="9095183" cy="5112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Acrobat Document" r:id="rId5" imgW="15906536" imgH="14258701" progId="AcroExch.Document.DC">
                  <p:embed/>
                </p:oleObj>
              </mc:Choice>
              <mc:Fallback>
                <p:oleObj name="Acrobat Document" r:id="rId5" imgW="15906536" imgH="14258701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922" y="1268760"/>
                        <a:ext cx="9095183" cy="51125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6940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Жукова\Фото\Вовлечение\Производственный корпус № 4 средний блок\Фото здания снаруж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819" y="-39415"/>
            <a:ext cx="4630819" cy="3513036"/>
          </a:xfrm>
          <a:prstGeom prst="rect">
            <a:avLst/>
          </a:prstGeom>
          <a:noFill/>
        </p:spPr>
      </p:pic>
      <p:pic>
        <p:nvPicPr>
          <p:cNvPr id="18434" name="Picture 2" descr="D:\Жукова\Фото\Вовлечение\Производственный корпус № 4 средний блок\Картин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1998" y="-42271"/>
            <a:ext cx="4753842" cy="3486151"/>
          </a:xfrm>
          <a:prstGeom prst="rect">
            <a:avLst/>
          </a:prstGeom>
          <a:noFill/>
        </p:spPr>
      </p:pic>
      <p:pic>
        <p:nvPicPr>
          <p:cNvPr id="18435" name="Picture 3" descr="D:\Жукова\Фото\Вовлечение\Производственный корпус № 4 средний блок\Фото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58819" y="3429000"/>
            <a:ext cx="4630819" cy="3528392"/>
          </a:xfrm>
          <a:prstGeom prst="rect">
            <a:avLst/>
          </a:prstGeom>
          <a:noFill/>
        </p:spPr>
      </p:pic>
      <p:pic>
        <p:nvPicPr>
          <p:cNvPr id="3" name="Picture 2" descr="D:\Жукова\Фото\Вовлечение\Производственный корпус № 4 средний блок\Кабинет кассы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9" y="3429000"/>
            <a:ext cx="4753841" cy="35283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503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:\Жукова\Фото\Вовлечение\Производственный корпус № 4 средний блок\Кабинет конструктор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634" y="188640"/>
            <a:ext cx="4991384" cy="3240360"/>
          </a:xfrm>
          <a:prstGeom prst="rect">
            <a:avLst/>
          </a:prstGeom>
          <a:noFill/>
        </p:spPr>
      </p:pic>
      <p:pic>
        <p:nvPicPr>
          <p:cNvPr id="19461" name="Picture 5" descr="D:\Жукова\Фото\Вовлечение\Производственный корпус № 4 средний блок\Вход в столовую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668" y="3284984"/>
            <a:ext cx="4850780" cy="3429000"/>
          </a:xfrm>
          <a:prstGeom prst="rect">
            <a:avLst/>
          </a:prstGeom>
          <a:noFill/>
        </p:spPr>
      </p:pic>
      <p:pic>
        <p:nvPicPr>
          <p:cNvPr id="19462" name="Picture 6" descr="D:\Жукова\Фото\Вовлечение\Производственный корпус № 4 средний блок\Кабинет конструктора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0664" y="14883"/>
            <a:ext cx="4723336" cy="285293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955750" y="5085184"/>
            <a:ext cx="41882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Производственный корпус № 4, средний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блок - предлагаются к продаже помещения, площадью -      13  829,4 м2, расположенные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1-6-м этажах.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60" name="Picture 4" descr="D:\Жукова\Фото\Вовлечение\Производственный корпус № 4 средний блок\Столова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0470" y="2464634"/>
            <a:ext cx="4392488" cy="26220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0464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17279" y="476672"/>
            <a:ext cx="5609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Предлагаются в аренду помещения площадью 6038,5 м2, расположенные на 2-м этаже 2 корпуса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17279" y="3151756"/>
            <a:ext cx="5609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Предлагаются в аренду помещения площадью 5097,9 м2, расположенные на 4-м этаже 2 корпуса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5147606"/>
            <a:ext cx="8083228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Краткая характеристика 2 корпуса: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наружные стены – панели железобетонные, кирпичи; полы – плитка, металл, бетон, линолеум; окна – металл; отопление – центральное; 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электроснабжение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централизованная система; телефонизация. Вход как через центральную проходную, так и отдельный вход в помещения</a:t>
            </a:r>
            <a:r>
              <a:rPr 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В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настоящее время потребление электроэнергии по корпусу 2 для производства составляет</a:t>
            </a:r>
            <a:b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200-300 кВт/час, (дополнительный резерв может быть предоставлен на 400 кВт/час). </a:t>
            </a:r>
          </a:p>
          <a:p>
            <a:pPr algn="ctr"/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</p:txBody>
      </p:sp>
      <p:pic>
        <p:nvPicPr>
          <p:cNvPr id="1026" name="Picture 2" descr="Z:\БЕРКОЗОВА\ОАО Измеритель\ИЗМЕРИТЕЛЬ\Имущество\Планировка и зонирование Корпуса №2_рев.1_09.01.23-страницы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" t="7372" r="1354" b="14711"/>
          <a:stretch/>
        </p:blipFill>
        <p:spPr bwMode="auto">
          <a:xfrm>
            <a:off x="24705" y="369437"/>
            <a:ext cx="9144000" cy="4859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536279" y="215062"/>
            <a:ext cx="560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Предлагаются в аренду помещения площадью 6038,5 м2, расположенные на 2-м этаже 2 корпуса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7279" y="2628536"/>
            <a:ext cx="56095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Предлагаются в аренду помещения площадью 5097,9 м2, расположенные на 4-м этаже 2 корпуса</a:t>
            </a:r>
            <a:endParaRPr 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66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1663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Помещения площадью 6 038,5 м</a:t>
            </a:r>
            <a:r>
              <a:rPr lang="ru-RU" sz="2000" b="1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расположенные </a:t>
            </a:r>
            <a:b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2-м этаже 2 корпуса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D:\server-temp\БЕРКОЗОВА\ОАО Измеритель\ИЗМЕРИТЕЛЬ\Имущество\на сайт\20250319_1821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57" y="964855"/>
            <a:ext cx="2741577" cy="205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D:\server-temp\БЕРКОЗОВА\ОАО Измеритель\ИЗМЕРИТЕЛЬ\Имущество\на сайт\20250319_1823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372" y="4417848"/>
            <a:ext cx="1619510" cy="215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server-temp\БЕРКОЗОВА\ОАО Измеритель\ИЗМЕРИТЕЛЬ\Имущество\на сайт\20250319_1822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38" y="4559886"/>
            <a:ext cx="2700883" cy="20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:\server-temp\БЕРКОЗОВА\ОАО Измеритель\ИЗМЕРИТЕЛЬ\Имущество\на сайт\20250319_1822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243" y="4417848"/>
            <a:ext cx="1634178" cy="217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D:\server-temp\БЕРКОЗОВА\ОАО Измеритель\ИЗМЕРИТЕЛЬ\Имущество\на сайт\20250319_1821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42" y="4516529"/>
            <a:ext cx="2758692" cy="206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D:\server-temp\БЕРКОЗОВА\ОАО Измеритель\ИЗМЕРИТЕЛЬ\Имущество\на сайт\20250319_1827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281" y="842134"/>
            <a:ext cx="1620601" cy="216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server-temp\БЕРКОЗОВА\ОАО Измеритель\ИЗМЕРИТЕЛЬ\Имущество\на сайт\20250319_18222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421" y="934201"/>
            <a:ext cx="2771800" cy="207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:\server-temp\БЕРКОЗОВА\ОАО Измеритель\ИЗМЕРИТЕЛЬ\Имущество\на сайт\20250319_18224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361" y="842134"/>
            <a:ext cx="1634178" cy="217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-14461" y="3429001"/>
            <a:ext cx="90513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Подробную информацию об аренде помещений в ОАО «Измеритель» </a:t>
            </a:r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можно 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получить по телефону: +375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(214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58-79-83</a:t>
            </a:r>
          </a:p>
        </p:txBody>
      </p:sp>
    </p:spTree>
    <p:extLst>
      <p:ext uri="{BB962C8B-B14F-4D97-AF65-F5344CB8AC3E}">
        <p14:creationId xmlns:p14="http://schemas.microsoft.com/office/powerpoint/2010/main" val="309700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Z:\БЕРКОЗОВА\ОАО Измеритель\ИЗМЕРИТЕЛЬ\Имущество\на сайт\4 этаж\20250321_142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456" y="751003"/>
            <a:ext cx="2200520" cy="293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Z:\БЕРКОЗОВА\ОАО Измеритель\ИЗМЕРИТЕЛЬ\Имущество\на сайт\4 этаж\20250321_1433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51003"/>
            <a:ext cx="2200520" cy="2934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Z:\БЕРКОЗОВА\ОАО Измеритель\ИЗМЕРИТЕЛЬ\Имущество\на сайт\4 этаж\20250321_1420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48" y="751003"/>
            <a:ext cx="2167535" cy="289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Z:\БЕРКОЗОВА\ОАО Измеритель\ИЗМЕРИТЕЛЬ\Имущество\на сайт\4 этаж\20250321_14214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2167535" cy="289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54564"/>
            <a:ext cx="9015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Помещения площадью 5 097,9 м</a:t>
            </a:r>
            <a:r>
              <a:rPr lang="ru-RU" sz="2000" b="1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расположенные на 4-м этаже 2 корпуса</a:t>
            </a:r>
            <a:endParaRPr lang="ru-RU" sz="2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Z:\БЕРКОЗОВА\ОАО Измеритель\ИЗМЕРИТЕЛЬ\Имущество\на сайт\4 этаж\20250321_142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667" y="3192568"/>
            <a:ext cx="2892306" cy="216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Z:\БЕРКОЗОВА\ОАО Измеритель\ИЗМЕРИТЕЛЬ\Имущество\на сайт\4 этаж\20250321_1419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433" y="4509120"/>
            <a:ext cx="2892306" cy="216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Z:\БЕРКОЗОВА\ОАО Измеритель\ИЗМЕРИТЕЛЬ\Имущество\на сайт\4 этаж\20250321_1420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19" y="3641050"/>
            <a:ext cx="2188223" cy="2917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292916" y="5772636"/>
            <a:ext cx="22165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Подробную информацию об аренде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помещений</a:t>
            </a:r>
            <a:b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ОАО «Измеритель» </a:t>
            </a:r>
            <a:endParaRPr lang="ru-RU" sz="12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можно  </a:t>
            </a:r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получить по телефону: +375 </a:t>
            </a:r>
            <a:r>
              <a:rPr lang="ru-RU" sz="1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(214</a:t>
            </a:r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) 58-79-83</a:t>
            </a:r>
          </a:p>
        </p:txBody>
      </p:sp>
      <p:pic>
        <p:nvPicPr>
          <p:cNvPr id="2058" name="Picture 10" descr="Z:\БЕРКОЗОВА\ОАО Измеритель\ИЗМЕРИТЕЛЬ\Имущество\на сайт\4 этаж\20250321_14220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312918"/>
            <a:ext cx="2139702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0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Жукова\Фото\Вовлечение\Производственное помещение\Ф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39"/>
            <a:ext cx="4392488" cy="3753581"/>
          </a:xfrm>
          <a:prstGeom prst="rect">
            <a:avLst/>
          </a:prstGeom>
          <a:noFill/>
        </p:spPr>
      </p:pic>
      <p:pic>
        <p:nvPicPr>
          <p:cNvPr id="1027" name="Picture 3" descr="D:\Жукова\Фото\Вовлечение\Производственное помещение\Фото снаруж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19402"/>
            <a:ext cx="4277278" cy="3722817"/>
          </a:xfrm>
          <a:prstGeom prst="rect">
            <a:avLst/>
          </a:prstGeom>
          <a:noFill/>
        </p:spPr>
      </p:pic>
      <p:pic>
        <p:nvPicPr>
          <p:cNvPr id="1028" name="Picture 4" descr="D:\Жукова\Фото\Вовлечение\Производственное помещение\Отдельный вхо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816212"/>
            <a:ext cx="3600400" cy="285314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067944" y="3789040"/>
            <a:ext cx="475252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Отдельный вход с правой и левой стороны в Производственное помещение  </a:t>
            </a:r>
          </a:p>
          <a:p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0756" y="2420888"/>
            <a:ext cx="8229676" cy="1624807"/>
          </a:xfrm>
        </p:spPr>
        <p:txBody>
          <a:bodyPr rtlCol="0">
            <a:normAutofit/>
          </a:bodyPr>
          <a:lstStyle/>
          <a:p>
            <a:pPr rtl="0">
              <a:lnSpc>
                <a:spcPct val="100000"/>
              </a:lnSpc>
            </a:pPr>
            <a:r>
              <a:rPr lang="ru-RU" sz="50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Производственный корпус № 1</a:t>
            </a:r>
            <a:endParaRPr lang="ru-RU" sz="5000" b="1" dirty="0">
              <a:ln>
                <a:solidFill>
                  <a:sysClr val="windowText" lastClr="000000"/>
                </a:solidFill>
              </a:ln>
              <a:solidFill>
                <a:srgbClr val="00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227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143224" y="404664"/>
            <a:ext cx="7461224" cy="864096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Производственный  корпус № 1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971600" y="1844824"/>
            <a:ext cx="7965146" cy="4176464"/>
          </a:xfrm>
        </p:spPr>
        <p:txBody>
          <a:bodyPr rtlCol="0"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Общая площадь здания – 30 958,8 м</a:t>
            </a:r>
            <a:r>
              <a:rPr lang="ru-RU" sz="2100" b="1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свободная площадь   расположена на втором этаже - 1 499,2 м</a:t>
            </a:r>
            <a:r>
              <a:rPr lang="ru-RU" sz="2100" b="1" baseline="300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100" b="1" u="sng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u="sng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Техническое описание конструктивных элементов и инженерного оборудования.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Фундамент – бетонный.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Наружные, внутренние капитальные стены – железобетонные панели, кирпичные.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Перегородки – кирпичные алюминиевые остекленные.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Перекрытия – железобетонные плиты.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Крыша – рулонная.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Полы – бетонные, линолеум, плитка, </a:t>
            </a: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ДВП.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Инженерное оборудование: отопление – трубы стальные; электроснабжение – 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открытая проводка; водопровод – трубы стальные; канализация – трубы чугунные; вентиляция – принудительная; лифты – грузовые.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1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Более подробную информацию можно получить по телефону: +375 (214) 58 79 83, +375 (29) 210 04 27</a:t>
            </a:r>
            <a:endParaRPr lang="ru-RU" sz="21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rt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24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WireframeBuilding">
      <a:dk1>
        <a:srgbClr val="404040"/>
      </a:dk1>
      <a:lt1>
        <a:sysClr val="window" lastClr="FFFFFF"/>
      </a:lt1>
      <a:dk2>
        <a:srgbClr val="000000"/>
      </a:dk2>
      <a:lt2>
        <a:srgbClr val="E4F9F9"/>
      </a:lt2>
      <a:accent1>
        <a:srgbClr val="1BDCFF"/>
      </a:accent1>
      <a:accent2>
        <a:srgbClr val="3AC673"/>
      </a:accent2>
      <a:accent3>
        <a:srgbClr val="F6BD1E"/>
      </a:accent3>
      <a:accent4>
        <a:srgbClr val="C74167"/>
      </a:accent4>
      <a:accent5>
        <a:srgbClr val="F17E1F"/>
      </a:accent5>
      <a:accent6>
        <a:srgbClr val="6681CC"/>
      </a:accent6>
      <a:hlink>
        <a:srgbClr val="F17E1F"/>
      </a:hlink>
      <a:folHlink>
        <a:srgbClr val="969696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" id="{CBE2607B-7FAF-4C05-9E58-AEFA030BAA88}" vid="{8C035C7E-5E3A-4C10-8E8D-79509A3323F8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ireframeBuilding">
    <a:dk1>
      <a:srgbClr val="404040"/>
    </a:dk1>
    <a:lt1>
      <a:sysClr val="window" lastClr="FFFFFF"/>
    </a:lt1>
    <a:dk2>
      <a:srgbClr val="000000"/>
    </a:dk2>
    <a:lt2>
      <a:srgbClr val="E4F9F9"/>
    </a:lt2>
    <a:accent1>
      <a:srgbClr val="1BDCFF"/>
    </a:accent1>
    <a:accent2>
      <a:srgbClr val="3AC673"/>
    </a:accent2>
    <a:accent3>
      <a:srgbClr val="F6BD1E"/>
    </a:accent3>
    <a:accent4>
      <a:srgbClr val="C74167"/>
    </a:accent4>
    <a:accent5>
      <a:srgbClr val="F17E1F"/>
    </a:accent5>
    <a:accent6>
      <a:srgbClr val="6681CC"/>
    </a:accent6>
    <a:hlink>
      <a:srgbClr val="F17E1F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WireframeBuilding">
    <a:dk1>
      <a:srgbClr val="404040"/>
    </a:dk1>
    <a:lt1>
      <a:sysClr val="window" lastClr="FFFFFF"/>
    </a:lt1>
    <a:dk2>
      <a:srgbClr val="000000"/>
    </a:dk2>
    <a:lt2>
      <a:srgbClr val="E4F9F9"/>
    </a:lt2>
    <a:accent1>
      <a:srgbClr val="1BDCFF"/>
    </a:accent1>
    <a:accent2>
      <a:srgbClr val="3AC673"/>
    </a:accent2>
    <a:accent3>
      <a:srgbClr val="F6BD1E"/>
    </a:accent3>
    <a:accent4>
      <a:srgbClr val="C74167"/>
    </a:accent4>
    <a:accent5>
      <a:srgbClr val="F17E1F"/>
    </a:accent5>
    <a:accent6>
      <a:srgbClr val="6681CC"/>
    </a:accent6>
    <a:hlink>
      <a:srgbClr val="F17E1F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</TotalTime>
  <Words>795</Words>
  <Application>Microsoft Office PowerPoint</Application>
  <PresentationFormat>Экран (4:3)</PresentationFormat>
  <Paragraphs>114</Paragraphs>
  <Slides>36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Тема1</vt:lpstr>
      <vt:lpstr>Acrobat Document</vt:lpstr>
      <vt:lpstr>Свободные площади ОАО «ИЗМЕРИТЕЛЬ» ПРЕДЛАГАЕМЫЕ К ПРОДАЖЕ И АРЕНДЕ</vt:lpstr>
      <vt:lpstr>Презентация PowerPoint</vt:lpstr>
      <vt:lpstr>Производственное помещение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Производственный корпус № 1</vt:lpstr>
      <vt:lpstr>Производственный  корпус № 1</vt:lpstr>
      <vt:lpstr>Макет заголовка и объектов со списком</vt:lpstr>
      <vt:lpstr>Презентация PowerPoint</vt:lpstr>
      <vt:lpstr>Производственное помещение № 1 </vt:lpstr>
      <vt:lpstr>Производственное помещение № 1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корпус № 4  левый блок</vt:lpstr>
      <vt:lpstr>корпус № 4 левый блок</vt:lpstr>
      <vt:lpstr>Планы корпуса № 4 левый блок</vt:lpstr>
      <vt:lpstr>ПОЭТАЖНЫЕ ПЛАНЫ  1-й, 2-й этажи</vt:lpstr>
      <vt:lpstr>ПОЭТАЖНЫЕ ПЛАНЫ  3-й, 4-й этажи</vt:lpstr>
      <vt:lpstr>    ПОЭТАЖНЫЕ ПЛАНЫ  5-й, 6-й этажи</vt:lpstr>
      <vt:lpstr>ПоЭТАЖНЫЕ ПЛАНЫ 7-й, 8-й  этажи</vt:lpstr>
      <vt:lpstr>Презентация PowerPoint</vt:lpstr>
      <vt:lpstr>Презентация PowerPoint</vt:lpstr>
      <vt:lpstr>Производственный корпус № 4  средний блок</vt:lpstr>
      <vt:lpstr>Производственный  корпус № 4  средний блок</vt:lpstr>
      <vt:lpstr>Презентация PowerPoint</vt:lpstr>
      <vt:lpstr>    Поэтажные  планы        3-й, 4-й этажи</vt:lpstr>
      <vt:lpstr>Поэтажные планы  5-й, 6-й этажи</vt:lpstr>
      <vt:lpstr>Подвал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AAV</dc:creator>
  <cp:lastModifiedBy>Intel</cp:lastModifiedBy>
  <cp:revision>56</cp:revision>
  <dcterms:created xsi:type="dcterms:W3CDTF">2025-03-20T14:34:16Z</dcterms:created>
  <dcterms:modified xsi:type="dcterms:W3CDTF">2026-02-27T06:53:13Z</dcterms:modified>
</cp:coreProperties>
</file>